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78" r:id="rId4"/>
    <p:sldId id="260" r:id="rId5"/>
    <p:sldId id="262" r:id="rId6"/>
    <p:sldId id="261" r:id="rId7"/>
    <p:sldId id="269" r:id="rId8"/>
    <p:sldId id="264" r:id="rId9"/>
    <p:sldId id="266" r:id="rId10"/>
    <p:sldId id="268" r:id="rId11"/>
    <p:sldId id="270" r:id="rId12"/>
    <p:sldId id="271" r:id="rId13"/>
    <p:sldId id="273" r:id="rId14"/>
    <p:sldId id="275" r:id="rId15"/>
    <p:sldId id="276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C3FC1-8FBA-804C-BE8D-B4D070ED5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146B5-563F-D348-ABDE-42B7E5628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DDE1B-47E2-7E4A-8006-3E833105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9A5AF-4550-9C49-BC45-09AD5363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D09C-F1DD-D34E-AA54-A2B89EB8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6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B8AC-AAD6-7348-B44A-671C41E5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A9E4D-8099-8C41-9A94-1BEDBE2F9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35E87-D9AE-F64A-B788-8E5FC3E6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8F585-9964-804C-8274-2A151823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6BB4E-A51A-E940-82A3-0287D980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7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07F568-494C-9E4A-BCDB-6395504DF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F6708-3389-174E-9770-1ED8AB3D7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181CE-86EC-8E4D-8A38-EB87C638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5A650-124C-AE4C-87F8-D0B855A0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E4AFC-6A62-0948-9C3D-6CEC5F33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7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9BBB-29C9-6949-903F-9E784A68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F2FDB-FCEC-754B-8757-49D406C5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A2836-53C0-414F-BE7F-C3954A3D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6D6D3-0561-064E-9745-1DA20046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B39E9-23BD-B247-9978-E8B3B822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9A97-B790-9A49-A6D4-4B2CA418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402F5-AFC2-A847-9F93-B448320EC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29324-E8CF-C048-81AD-760381C8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BDF0-A4ED-1649-AD7F-95863062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AE1D5-18B6-454C-ACD8-6F7DE80A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4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7E30-1752-534D-A6F6-9B7E7080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D3C3E-E55C-994C-8DAD-10AD4C10A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96FD3-DD9E-514D-BF7F-D944E5A16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82798-E7C3-9D46-B410-BA75EE02B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92CDA-661C-C147-AED8-462FA108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16352-9A1B-494F-91C7-1D1602F27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7CD11-D7D8-2349-8B7A-9F5D4161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698CE-E4B8-6045-AFDE-097A09EAE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CD980-72B1-A845-9D15-04BEC33F1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BE8C3-7469-CB4E-8DE9-D916C4AA5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33062-9ADB-8546-9CDA-7078B0988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01DCC-201B-3F4B-956D-752D9DF0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381645-300A-C24C-B19E-EFC47832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60E5A-3D20-9343-924A-6B4FFD8F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52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1E17-FDA4-654B-8831-6A23C62D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552C6-D2DA-824D-8B1C-9AC1D1F7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534F1-F59D-914B-B7A8-377DEEA3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C3E62-11AB-3C48-804C-4CF82908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0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5A45A6-DFDF-B546-B602-6E5D236A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FCCB4-C43B-974A-9B65-93071CFC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23FFC-4815-354F-A99B-987DA6AC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5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C928-B9B0-0E41-B6DF-7BE7F7F5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F0ED-DECE-F844-896C-6FDF722A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7264C-51F2-7149-93A0-0A95F3D79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68EA3-5BCA-8E47-BBFE-6F994D5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9E193-9B84-A14F-9AD3-0E515BB1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6CC4B-B22F-DA4A-A3D7-234B2A83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4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A7F1-3D4C-9540-A1E4-635EB5D9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38C74-B89A-5047-8CAB-7A477C011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A22E7-622A-2F4D-A29B-E87CFE7AD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992D7-C036-594A-ACFF-C0A3DAC4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ADFEE-BFDE-A743-A0F9-512A6989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A6B55-C424-1F4C-A16D-833FDF7C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2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B8AB8-472C-5241-ACA8-A2356BE2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6A8CB-328C-BB45-A63F-C264D18B9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F5DB6-383C-B045-B7B9-B9B70B1F5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A74F5-9A78-A345-B351-1535F3370AA2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7C118-209A-5148-B7BC-94C877765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7A666-FA61-804D-90BA-EB25B7485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B1569-1BD9-214C-B43D-98103BFE8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3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COhhaEy_e8" TargetMode="External"/><Relationship Id="rId2" Type="http://schemas.openxmlformats.org/officeDocument/2006/relationships/hyperlink" Target="https://github.com/Kalbright2/DS_Project-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B123-A159-8F4F-BB01-17158F05E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 2:</a:t>
            </a:r>
            <a:br>
              <a:rPr lang="en-US" dirty="0"/>
            </a:br>
            <a:r>
              <a:rPr lang="en-US" dirty="0"/>
              <a:t>Employee Attrition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2FBB3-BF3C-B14D-96F7-E61F7F7AE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Kevin Albright</a:t>
            </a:r>
          </a:p>
        </p:txBody>
      </p:sp>
    </p:spTree>
    <p:extLst>
      <p:ext uri="{BB962C8B-B14F-4D97-AF65-F5344CB8AC3E}">
        <p14:creationId xmlns:p14="http://schemas.microsoft.com/office/powerpoint/2010/main" val="255246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EB81B-D732-DB45-9722-5403C9EC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3964731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Job Role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Success</a:t>
            </a:r>
          </a:p>
        </p:txBody>
      </p:sp>
      <p:grpSp>
        <p:nvGrpSpPr>
          <p:cNvPr id="29" name="Group 2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110A3D-582E-534A-A7FE-94C2982FC78F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DDF3C8-D4BB-6446-A395-24477653AC7E}"/>
              </a:ext>
            </a:extLst>
          </p:cNvPr>
          <p:cNvSpPr txBox="1"/>
          <p:nvPr/>
        </p:nvSpPr>
        <p:spPr>
          <a:xfrm>
            <a:off x="640080" y="3322976"/>
            <a:ext cx="38747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 the top 3 roles Manager, Research Director, and Manufacturing Director.  Those positions required a larger of amount experience but have the highest wages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22745-0B8D-6940-8765-637B1473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90" y="-9638"/>
            <a:ext cx="7830610" cy="68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9E92A-6295-A148-BCB3-5288C4E2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Performance using KNN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38119-386C-2F4D-B455-C0B8E7106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1546639"/>
            <a:ext cx="7145039" cy="5311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1889A-F1CA-5F4E-8CAE-855DE24457B5}"/>
              </a:ext>
            </a:extLst>
          </p:cNvPr>
          <p:cNvSpPr txBox="1"/>
          <p:nvPr/>
        </p:nvSpPr>
        <p:spPr>
          <a:xfrm>
            <a:off x="8043863" y="1800225"/>
            <a:ext cx="3723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Model was used but did not meet the accuracy requirements. While specificity was high, I was not able to achieve the 60% sensitivity requirement using KNN.  Age and Monthly Income were used to assess Attrition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9CB3E-7B53-0A4A-B06A-BC0DDCBF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64" y="3831550"/>
            <a:ext cx="4065885" cy="29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1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9E92A-6295-A148-BCB3-5288C4E2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Performance using Random Forest Classification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1889A-F1CA-5F4E-8CAE-855DE24457B5}"/>
              </a:ext>
            </a:extLst>
          </p:cNvPr>
          <p:cNvSpPr txBox="1"/>
          <p:nvPr/>
        </p:nvSpPr>
        <p:spPr>
          <a:xfrm>
            <a:off x="7781245" y="1594264"/>
            <a:ext cx="39862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confusion matrix was created using Random Forest as the classification model and yielded accuracy, sensitivity, and specificity all over 60%.   Age was used as the top predictor.  Random forest has performed better than the KNN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E63A3-7323-5440-A2F6-32ADB5040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0" y="3831550"/>
            <a:ext cx="4143375" cy="269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E6928-F878-B04E-8C8F-379790113B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32" y="1514238"/>
            <a:ext cx="6669336" cy="48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6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E92A-6295-A148-BCB3-5288C4E2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Performance using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1889A-F1CA-5F4E-8CAE-855DE24457B5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RMSE for this model failed to be lower than 3K when predicting salaries using Age as the top predictor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AA7E2-346A-1445-9AFA-42A89DE64D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5678" y="807593"/>
            <a:ext cx="485969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43384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E92A-6295-A148-BCB3-5288C4E2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Performance using Random Forest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1889A-F1CA-5F4E-8CAE-855DE24457B5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Model using the random forest produced an RMSE within the threshold using only Age as the predictor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model appears to be clustering the predicted and actuals closely together which means it is an accurate model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Evidence shows that Age has a correlated impact on Monthly Income.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1BA1D-7F09-464A-BDCA-8FBC85456A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137" y="1081087"/>
            <a:ext cx="7338863" cy="4933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EFA28-47F0-414E-8421-2F0F77C12B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28775"/>
            <a:ext cx="81915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04687-96AF-5348-99E1-144672B192BA}"/>
              </a:ext>
            </a:extLst>
          </p:cNvPr>
          <p:cNvSpPr txBox="1"/>
          <p:nvPr/>
        </p:nvSpPr>
        <p:spPr>
          <a:xfrm>
            <a:off x="5472113" y="1646336"/>
            <a:ext cx="623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71459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E92A-6295-A148-BCB3-5288C4E2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1889A-F1CA-5F4E-8CAE-855DE24457B5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06030-F202-3E4B-860E-2DD49E27B4CD}"/>
              </a:ext>
            </a:extLst>
          </p:cNvPr>
          <p:cNvSpPr txBox="1"/>
          <p:nvPr/>
        </p:nvSpPr>
        <p:spPr>
          <a:xfrm>
            <a:off x="925830" y="2438400"/>
            <a:ext cx="708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plans would include spending time understanding the relationship between working from home.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Prepare time phased attrition data sets including monthly questionnaires for sample test groups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Continue to visualize and model responses to seasonalize attrition attributes</a:t>
            </a:r>
          </a:p>
        </p:txBody>
      </p:sp>
    </p:spTree>
    <p:extLst>
      <p:ext uri="{BB962C8B-B14F-4D97-AF65-F5344CB8AC3E}">
        <p14:creationId xmlns:p14="http://schemas.microsoft.com/office/powerpoint/2010/main" val="426742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7EFC-0F25-3D42-A0E4-789B814B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7DEA6-FDC7-ED4A-B9A2-B6063CB93230}"/>
              </a:ext>
            </a:extLst>
          </p:cNvPr>
          <p:cNvSpPr txBox="1"/>
          <p:nvPr/>
        </p:nvSpPr>
        <p:spPr>
          <a:xfrm>
            <a:off x="961901" y="1690688"/>
            <a:ext cx="4809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>
                <a:hlinkClick r:id="rId2"/>
              </a:rPr>
              <a:t>https://github.com/Kalbright2/DS_Project-2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YouTube</a:t>
            </a:r>
          </a:p>
          <a:p>
            <a:r>
              <a:rPr lang="en-US" dirty="0">
                <a:hlinkClick r:id="rId3"/>
              </a:rPr>
              <a:t>https://youtu.be/9COhhaEy_e8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7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D1EC-975A-9C4C-930A-907165CD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460D6-174A-3647-8AB3-4DBBA0E8A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components for attrition</a:t>
            </a:r>
          </a:p>
          <a:p>
            <a:r>
              <a:rPr lang="en-US" dirty="0"/>
              <a:t>Highlight job role attributes</a:t>
            </a:r>
          </a:p>
          <a:p>
            <a:r>
              <a:rPr lang="en-US" dirty="0"/>
              <a:t>Compare models for classifying future attrition</a:t>
            </a:r>
          </a:p>
          <a:p>
            <a:r>
              <a:rPr lang="en-US" dirty="0"/>
              <a:t>Compare models to predict monthly income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59240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D1EC-975A-9C4C-930A-907165CD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460D6-174A-3647-8AB3-4DBBA0E8A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provided included various components of attrition</a:t>
            </a:r>
          </a:p>
          <a:p>
            <a:endParaRPr lang="en-US" dirty="0"/>
          </a:p>
          <a:p>
            <a:r>
              <a:rPr lang="en-US" dirty="0"/>
              <a:t>Idea is link these attributes and identify relationships into the cause of turnover and other predictive analytics such as compensation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4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81B-D732-DB45-9722-5403C9EC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028701"/>
            <a:ext cx="4399093" cy="16931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Attrition based on Years in Workforce and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10A3D-582E-534A-A7FE-94C2982FC78F}"/>
              </a:ext>
            </a:extLst>
          </p:cNvPr>
          <p:cNvSpPr txBox="1"/>
          <p:nvPr/>
        </p:nvSpPr>
        <p:spPr>
          <a:xfrm>
            <a:off x="805544" y="2871982"/>
            <a:ext cx="4399094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Among those that left companies they typically had less experience overall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Evidence shows that they also earned roughly 20% less than those that stayed at their jobs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6C5B6-597E-964B-B543-86DBD2B36E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262" y="285751"/>
            <a:ext cx="5400675" cy="3054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328C07-6556-1E47-A4F6-E5405F8D82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263" y="3429000"/>
            <a:ext cx="5400675" cy="31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8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81B-D732-DB45-9722-5403C9EC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028701"/>
            <a:ext cx="4399093" cy="16931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Attrition based on Age and Monthly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10A3D-582E-534A-A7FE-94C2982FC78F}"/>
              </a:ext>
            </a:extLst>
          </p:cNvPr>
          <p:cNvSpPr txBox="1"/>
          <p:nvPr/>
        </p:nvSpPr>
        <p:spPr>
          <a:xfrm>
            <a:off x="805544" y="2871982"/>
            <a:ext cx="4399094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E8CF5-1053-CC44-B335-1066FBC1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63" y="599741"/>
            <a:ext cx="5862637" cy="4586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A67A1-61B9-294C-B5E2-C8B6827DC5B5}"/>
              </a:ext>
            </a:extLst>
          </p:cNvPr>
          <p:cNvSpPr txBox="1"/>
          <p:nvPr/>
        </p:nvSpPr>
        <p:spPr>
          <a:xfrm>
            <a:off x="801099" y="3429000"/>
            <a:ext cx="4756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 suggests that monthly income with respect to age not just years in workforce is also a prominent factor in Attrition</a:t>
            </a:r>
          </a:p>
          <a:p>
            <a:endParaRPr lang="en-US" dirty="0"/>
          </a:p>
          <a:p>
            <a:r>
              <a:rPr lang="en-US" dirty="0"/>
              <a:t>Average age of employees who left their role</a:t>
            </a:r>
          </a:p>
          <a:p>
            <a:r>
              <a:rPr lang="en-US" dirty="0"/>
              <a:t>	</a:t>
            </a:r>
            <a:r>
              <a:rPr lang="en-US" b="1" dirty="0"/>
              <a:t>33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01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81B-D732-DB45-9722-5403C9EC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028701"/>
            <a:ext cx="4399093" cy="16931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Attrition based Age and Overtime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10A3D-582E-534A-A7FE-94C2982FC78F}"/>
              </a:ext>
            </a:extLst>
          </p:cNvPr>
          <p:cNvSpPr txBox="1"/>
          <p:nvPr/>
        </p:nvSpPr>
        <p:spPr>
          <a:xfrm>
            <a:off x="805544" y="2871982"/>
            <a:ext cx="4399094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Evidence shows that folks that do not work overtime generally do not look for other employment.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younger generation are not as experienced in the workforce which may influence monthly income suggesting the appeal to work overtime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EF42C-FC96-8E48-884A-72C9A1FE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71" y="5291133"/>
            <a:ext cx="9016729" cy="1525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98331F-C9AA-FB4D-9C4B-63F09677EA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387" y="345555"/>
            <a:ext cx="5487987" cy="33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72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81B-D732-DB45-9722-5403C9EC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028701"/>
            <a:ext cx="4399093" cy="16931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Attrition based on Travel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10A3D-582E-534A-A7FE-94C2982FC78F}"/>
              </a:ext>
            </a:extLst>
          </p:cNvPr>
          <p:cNvSpPr txBox="1"/>
          <p:nvPr/>
        </p:nvSpPr>
        <p:spPr>
          <a:xfrm>
            <a:off x="805544" y="2871982"/>
            <a:ext cx="4399094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visual illustrates that employees generally do not like to travel.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Those that did travel left their employees at a lower rate than those that did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E032F-E443-4447-94DA-ABAD601AD3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550" y="-2"/>
            <a:ext cx="664845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EB81B-D732-DB45-9722-5403C9EC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Job Role Attributes</a:t>
            </a:r>
          </a:p>
        </p:txBody>
      </p:sp>
      <p:grpSp>
        <p:nvGrpSpPr>
          <p:cNvPr id="29" name="Group 2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EB1E87-6642-E349-865C-2A72AE2142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893" y="235395"/>
            <a:ext cx="4911319" cy="3193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110A3D-582E-534A-A7FE-94C2982FC78F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top tier income by Job Role is Manager followed closely by Research Director.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Research Director is also 2</a:t>
            </a:r>
            <a:r>
              <a:rPr lang="en-US" sz="2000" baseline="30000" dirty="0">
                <a:solidFill>
                  <a:schemeClr val="bg1"/>
                </a:solidFill>
              </a:rPr>
              <a:t>nd</a:t>
            </a:r>
            <a:r>
              <a:rPr lang="en-US" sz="2000" dirty="0">
                <a:solidFill>
                  <a:schemeClr val="bg1"/>
                </a:solidFill>
              </a:rPr>
              <a:t> on the list when it comes to Job Satisfaction as well as Work Life Balance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22465-2484-9E41-B380-6CB95B9DBB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494" y="3428999"/>
            <a:ext cx="4911318" cy="31979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54E06E-7F2D-CB40-B463-B03362FF8D1F}"/>
              </a:ext>
            </a:extLst>
          </p:cNvPr>
          <p:cNvCxnSpPr>
            <a:cxnSpLocks/>
          </p:cNvCxnSpPr>
          <p:nvPr/>
        </p:nvCxnSpPr>
        <p:spPr>
          <a:xfrm>
            <a:off x="6126740" y="3428998"/>
            <a:ext cx="60652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13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EB81B-D732-DB45-9722-5403C9EC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3964731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Job Role Attrition</a:t>
            </a:r>
          </a:p>
        </p:txBody>
      </p:sp>
      <p:grpSp>
        <p:nvGrpSpPr>
          <p:cNvPr id="29" name="Group 2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110A3D-582E-534A-A7FE-94C2982FC78F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54E06E-7F2D-CB40-B463-B03362FF8D1F}"/>
              </a:ext>
            </a:extLst>
          </p:cNvPr>
          <p:cNvCxnSpPr>
            <a:cxnSpLocks/>
          </p:cNvCxnSpPr>
          <p:nvPr/>
        </p:nvCxnSpPr>
        <p:spPr>
          <a:xfrm>
            <a:off x="6126740" y="3428998"/>
            <a:ext cx="60652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C02E075-BD5D-2C4E-AC35-156B3463B7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3949" y="106022"/>
            <a:ext cx="5545751" cy="3216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08F005-8E1E-7B40-A0B2-5DF92E0DDA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3949" y="3428771"/>
            <a:ext cx="5490753" cy="3434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DDF3C8-D4BB-6446-A395-24477653AC7E}"/>
              </a:ext>
            </a:extLst>
          </p:cNvPr>
          <p:cNvSpPr txBox="1"/>
          <p:nvPr/>
        </p:nvSpPr>
        <p:spPr>
          <a:xfrm>
            <a:off x="640080" y="3322976"/>
            <a:ext cx="3874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 Executive, which sits as the role with the highest attrition is also a top 3 when it comes to lowest work life balance.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Research Director has the lowest cases of turnover most likely due to the high pay and healthy job satisfaction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1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19827</TotalTime>
  <Words>562</Words>
  <Application>Microsoft Macintosh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Case Study 2: Employee Attrition</vt:lpstr>
      <vt:lpstr>Outline</vt:lpstr>
      <vt:lpstr>Data</vt:lpstr>
      <vt:lpstr>Attrition based on Years in Workforce and Income</vt:lpstr>
      <vt:lpstr>Attrition based on Age and Monthly Income</vt:lpstr>
      <vt:lpstr>Attrition based Age and Overtime</vt:lpstr>
      <vt:lpstr>Attrition based on Travel</vt:lpstr>
      <vt:lpstr>Job Role Attributes</vt:lpstr>
      <vt:lpstr>Job Role Attrition</vt:lpstr>
      <vt:lpstr>Job Role  Success</vt:lpstr>
      <vt:lpstr>Model Performance using KNN Classification</vt:lpstr>
      <vt:lpstr>Model Performance using Random Forest Classification</vt:lpstr>
      <vt:lpstr>Model Performance using Linear Regression</vt:lpstr>
      <vt:lpstr>Model Performance using Random Forest Regression</vt:lpstr>
      <vt:lpstr>Next Steps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2: Employee Attrition</dc:title>
  <dc:creator>Kevin Albright</dc:creator>
  <cp:lastModifiedBy>Kevin Albright</cp:lastModifiedBy>
  <cp:revision>62</cp:revision>
  <dcterms:created xsi:type="dcterms:W3CDTF">2021-07-23T03:38:09Z</dcterms:created>
  <dcterms:modified xsi:type="dcterms:W3CDTF">2021-08-07T19:59:43Z</dcterms:modified>
</cp:coreProperties>
</file>